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258" r:id="rId6"/>
    <p:sldId id="259" r:id="rId7"/>
    <p:sldId id="269" r:id="rId8"/>
    <p:sldId id="260" r:id="rId9"/>
    <p:sldId id="261" r:id="rId10"/>
    <p:sldId id="271" r:id="rId11"/>
    <p:sldId id="262" r:id="rId12"/>
    <p:sldId id="272" r:id="rId13"/>
    <p:sldId id="263" r:id="rId14"/>
    <p:sldId id="273" r:id="rId15"/>
    <p:sldId id="264" r:id="rId16"/>
    <p:sldId id="274" r:id="rId17"/>
    <p:sldId id="265" r:id="rId18"/>
    <p:sldId id="266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7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28" autoAdjust="0"/>
  </p:normalViewPr>
  <p:slideViewPr>
    <p:cSldViewPr showGuides="1">
      <p:cViewPr varScale="1">
        <p:scale>
          <a:sx n="69" d="100"/>
          <a:sy n="69" d="100"/>
        </p:scale>
        <p:origin x="14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056FC-5208-4443-BB75-7314960F004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8E4AE-4529-46D3-862F-47204ABE26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B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D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B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B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B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B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B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B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B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ANS:</a:t>
            </a:r>
            <a:r>
              <a:rPr lang="en-IN" altLang="en-US" dirty="0" smtClean="0"/>
              <a:t>B</a:t>
            </a:r>
            <a:endParaRPr lang="en-I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CFA3-3D1B-40D3-B4FF-8FD7F87C70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8724E-A637-44A6-9ED3-70AFE30E899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7109-920C-40DE-88CA-F17600A0432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36" y="1643050"/>
            <a:ext cx="4000528" cy="3143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         Actionable Insights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4422"/>
            <a:ext cx="5286380" cy="5929354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Clean and Prepare the Data</a:t>
            </a:r>
            <a:endParaRPr lang="en-US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Remove duplicates, fill in missing values, and ensure consistency in your data set. This step ensures that the analysis will be accurate and reliable.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the data into a format suitable for analysis, which might include aggregating, normalizing, or categorizing the data.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500298" y="785794"/>
            <a:ext cx="78581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2143116"/>
            <a:ext cx="3500430" cy="312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3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         Actionable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5000628" cy="55721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Exploratory Data Analysis (EDA)</a:t>
            </a:r>
            <a:endParaRPr lang="en-US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visual tools such as histograms, scatter plots, or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heatmaps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explore the data. This helps in spotting trends, patterns, and outliers..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the data based on key factors such as customer demographics, product categories, or time periods to identify different patterns.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500298" y="357166"/>
            <a:ext cx="78581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48" y="2071678"/>
            <a:ext cx="385765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3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         Actionable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5214942" cy="571504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Identify Patterns and Trends</a:t>
            </a:r>
            <a:endParaRPr lang="en-US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relationships between different variables (e.g., higher customer engagement might be correlated with higher sales).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Analysis: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Look for trends over time to see if there are seasonal patterns or other temporal trends that could affect business outcomes.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500298" y="357166"/>
            <a:ext cx="78581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2143116"/>
            <a:ext cx="3929058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         Actionable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2984"/>
            <a:ext cx="5429256" cy="571501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Generate Insights</a:t>
            </a:r>
            <a:endParaRPr lang="en-US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Findings: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patterns and trends, extract key insights. These might include areas of opportunity, potential risks, or unexpected findings that warrant further investigation.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 Insights to Business Objectives: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Translate the key findings into implications for your business objectives.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 flipV="1">
            <a:off x="2571736" y="500042"/>
            <a:ext cx="78581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586414" y="2214554"/>
            <a:ext cx="355758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         Actionable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2984"/>
            <a:ext cx="5429256" cy="5715016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Develop Actionable Recommendations</a:t>
            </a:r>
            <a:endParaRPr lang="en-US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Decisions: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insights, outline specific strategies or actions that can be taken. These could involve marketing, product development, customer experience improvements, or operational changes.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Tactical Steps: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Break down the strategic decisions into smaller, actionable steps with clear timelines and responsible parties.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 flipV="1">
            <a:off x="2571736" y="500042"/>
            <a:ext cx="78581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2571744"/>
            <a:ext cx="378618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Informed Decision-Making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4714876" cy="621510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When data is organized and analyzed systematically, decision-makers can derive actionable insights based on factual information rather than assumptions or intuition.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more informed and objective decisions.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Planning: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Organized data enables decision-makers to explore different scenarios and forecast potential outcomes, which can be crucial for risk management and strategic planning.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ow to Obtain the Information you Need to Make Informed Decisions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0628" y="2214554"/>
            <a:ext cx="4143372" cy="3107529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Informed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000628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 Understanding: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Organized data is easier to share and interpret among teams, leading to better collaboration.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ensures that all stakeholders are aligned and working with the same information.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Clear Reporting: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Organizing data helps in creating clear and concise reports that can be easily understood by various stakeholders, whether they are data analysts, managers, or external partners.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2" descr="Informed Decision-Maki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14844" y="1428736"/>
            <a:ext cx="4429156" cy="414340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1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IN" dirty="0"/>
              <a:t>When analyzing gathered information, it's crucial to:	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Focus solely on confirming your existing assumptions.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Identify key points, patterns, and potential gaps in knowledge.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Ignore any information that contradicts your initial impressions.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Draw conclusions without considering all available data.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2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IN" dirty="0"/>
              <a:t>Determining the best course of action after information gathering involves: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Rushing into decisions without considering potential consequences.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Weighing the information, potential risks, and available options.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Relying solely on intuition and gut feeling.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Ignoring expert advice and feedback from colleagues.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3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IN" dirty="0"/>
              <a:t>Active listening techniques during information gathering include:	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Talking excessively and interrupting the speaker.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Maintaining eye contact, nodding, and asking relevant questions.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Focusing on formulating your response while the other person speaks.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Multitasking and appearing distracted during the conversation.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95401" y="3510615"/>
            <a:ext cx="7213601" cy="286241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/>
          <p:nvPr/>
        </p:nvSpPr>
        <p:spPr>
          <a:xfrm>
            <a:off x="995045" y="0"/>
            <a:ext cx="7302" cy="6858000"/>
          </a:xfrm>
          <a:custGeom>
            <a:avLst/>
            <a:gdLst/>
            <a:ahLst/>
            <a:cxnLst/>
            <a:rect l="l" t="t" r="r" b="b"/>
            <a:pathLst>
              <a:path w="14605" h="10287000" extrusionOk="0">
                <a:moveTo>
                  <a:pt x="14605" y="0"/>
                </a:moveTo>
                <a:lnTo>
                  <a:pt x="0" y="0"/>
                </a:lnTo>
                <a:lnTo>
                  <a:pt x="0" y="10286997"/>
                </a:lnTo>
                <a:lnTo>
                  <a:pt x="14605" y="10286997"/>
                </a:lnTo>
                <a:lnTo>
                  <a:pt x="146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1"/>
          <p:cNvSpPr txBox="1">
            <a:spLocks noGrp="1"/>
          </p:cNvSpPr>
          <p:nvPr>
            <p:ph type="title"/>
          </p:nvPr>
        </p:nvSpPr>
        <p:spPr>
          <a:xfrm>
            <a:off x="1253822" y="1357298"/>
            <a:ext cx="7296750" cy="15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C1512"/>
              </a:buClr>
              <a:buSzPts val="6400"/>
              <a:buFont typeface="Arial" panose="020B0604020202020204"/>
              <a:buNone/>
            </a:pPr>
            <a:endParaRPr sz="6400" dirty="0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  <a:p>
            <a:pPr marL="8255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C1512"/>
              </a:buClr>
              <a:buSzPts val="6400"/>
              <a:buFont typeface="Arial" panose="020B0604020202020204"/>
              <a:buNone/>
            </a:pPr>
            <a:r>
              <a:rPr lang="en-US" sz="6400" dirty="0">
                <a:solidFill>
                  <a:srgbClr val="0C15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US" sz="6400" dirty="0">
                <a:solidFill>
                  <a:srgbClr val="0C1512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Etiquette - 4</a:t>
            </a:r>
            <a:endParaRPr sz="6400" dirty="0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78" y="428604"/>
            <a:ext cx="2428860" cy="1714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4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en-IN" dirty="0"/>
              <a:t>When faced with conflicting information, it's important to:	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Dismiss any information that contradicts your initial understanding.Ignore the conflicting information and proceed based on assumptions.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Seek clarification, compare sources, and evaluate the credibility of each.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Rely solely on the information that aligns with your desired outcome.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Ignore the conflicting information and proceed based on assumptions.</a:t>
            </a: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5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IN" dirty="0"/>
              <a:t>Critical thinking skills are essential for:	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Accepting information at face value without analysis.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Evaluating the validity, relevance, and potential biases in the information.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Rushing to conclusions based on limited information.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Ignoring the context and circumstances surrounding the information.</a:t>
            </a:r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When delegating tasks, it's important to: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Provide unclear instructions and minimal guidance.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Clearly outline the task, expected outcomes, and provide necessary resources.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Micromanage every step of the process.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Delegate without ensuring the individual possesses the necessary skills.</a:t>
            </a:r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7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en-IN" dirty="0"/>
              <a:t>What is the most effective way to address a situation where you lack crucial information to complete a task?	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Fake confidence and proceed without complete information.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Communicate the information gap to the relevant person and seek clarification.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Guess or assume the missing information without verification.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Ignore the lack of information and hope for the best.</a:t>
            </a:r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8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IN" dirty="0"/>
              <a:t>When presenting your findings or recommendations, it's important to:	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Focus solely on technical details and jargon without clear explanations.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Tailor your presentation to the audience's level of understanding and highlight key takeaways.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Rush through the presentation without allowing time for questions.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Present the information in a complex and confusing manner.</a:t>
            </a:r>
            <a:endParaRPr lang="en-I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9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IN" dirty="0"/>
              <a:t>When responding to negative feedback, it's crucial to:	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Become defensive and deny any wrongdoing.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Acknowledge the feedback, actively listen, and seek solutions for improvement.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Ignore the feedback and continue with your current approach.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Blame others and deflect responsibility for the situation.</a:t>
            </a:r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408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QUESTION 10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IN" dirty="0"/>
              <a:t>Maintaining a professional online presence involves: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Sharing personal opinions and political views freely on company social media platforms.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Using social media responsibly and avoiding posting anything that could damage your professional reputation or the company's image.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Engaging in online arguments and personal attacks on social media.	</a:t>
            </a:r>
            <a:endParaRPr lang="en-IN" dirty="0"/>
          </a:p>
          <a:p>
            <a:pPr marL="514350" indent="-514350">
              <a:buFont typeface="+mj-lt"/>
              <a:buAutoNum type="alphaUcPeriod"/>
            </a:pPr>
            <a:r>
              <a:rPr lang="en-IN" dirty="0"/>
              <a:t>Sharing confidential company information publicly online.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498317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9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THANK YOU</a:t>
            </a:r>
            <a:endParaRPr lang="en-US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44" y="5857892"/>
            <a:ext cx="1857356" cy="1000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GATHERING INFORMATION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Workplace Etiquette: Do's and Don'ts of the Workplac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8662" y="1928803"/>
            <a:ext cx="7072362" cy="371477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2984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Information Gathering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5143504" cy="621510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gathering is a systematic approach to collecting, organizing, and analyzing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that incorporates planning, quality control, and stakeholder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involvement.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for informed decision-making and comprehensive research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the backbone of decision-making. Effective Information gathering is crucial for staying competitive.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86" y="2071678"/>
            <a:ext cx="3786214" cy="3143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035" y="285728"/>
            <a:ext cx="8215370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785818"/>
          </a:xfrm>
        </p:spPr>
        <p:txBody>
          <a:bodyPr>
            <a:noAutofit/>
          </a:bodyPr>
          <a:lstStyle/>
          <a:p>
            <a:r>
              <a:rPr lang="en-US" sz="3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Objectives and Defining Scope</a:t>
            </a:r>
            <a:br>
              <a:rPr lang="en-US" sz="3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715008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step on this journey is establishing precise objectives and defining the scope.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Clear objectives facilitate improved decision-making and enhance productivity, engagement, and communication.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involves documenting specific goals, deliverables, and tasks.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boundaries, identifies necessary resources, and facilitates the creation of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schedule.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4. Objectives and Scope - The Will To Chang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0" y="2285992"/>
            <a:ext cx="3810000" cy="314327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9890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Appropriate Data Collection Methods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71612"/>
            <a:ext cx="5715008" cy="550072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next ensuing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involves selecting suitable data collection methods.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several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for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collection,including,Surveys,Interviews,Observations,Focus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groups,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Experiments,Secondary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instance, surveys are ideal when the objective is to reach specific individuals or locations and draw insights from a specific group.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SELECTION OF METHODS OF DATA COLLECTION ~ Nursing Path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72198" y="2428868"/>
            <a:ext cx="2857520" cy="321471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9890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Appropriate Data Collection Methods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71612"/>
            <a:ext cx="5500694" cy="550072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other hand, interviews are most suitable when researchers aim to acquire qualitative data and understand the thoughts and behaviors of individuals.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data collection method significantly influences the quality of the collected data and the insights derived from it.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  <p:pic>
        <p:nvPicPr>
          <p:cNvPr id="28674" name="Picture 2" descr="What Is Data Collection: Types, Methods &amp; Exampl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5059" y="2285992"/>
            <a:ext cx="3608941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         Actionable Insights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4422"/>
            <a:ext cx="5286380" cy="564357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Objectives</a:t>
            </a:r>
            <a:endParaRPr lang="en-US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Clarify Business Goals: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Start by defining the specific business goals or problems you want to address. Knowing what you aim to achieve will help focus your analysis.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Metrics: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Pinpoint the key performance indicators (KPIs) or metrics that are most relevant to your objectives.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500298" y="785794"/>
            <a:ext cx="78581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57818" y="2285992"/>
            <a:ext cx="3786182" cy="2909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0" y="5714992"/>
            <a:ext cx="2428860" cy="114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8112</Words>
  <Application>WPS Presentation</Application>
  <PresentationFormat>On-screen Show (4:3)</PresentationFormat>
  <Paragraphs>177</Paragraphs>
  <Slides>27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SimSun</vt:lpstr>
      <vt:lpstr>Wingdings</vt:lpstr>
      <vt:lpstr>Arial</vt:lpstr>
      <vt:lpstr>Calibri</vt:lpstr>
      <vt:lpstr>Times New Roman</vt:lpstr>
      <vt:lpstr>Microsoft YaHei</vt:lpstr>
      <vt:lpstr>Arial Unicode MS</vt:lpstr>
      <vt:lpstr>Calibri</vt:lpstr>
      <vt:lpstr>Office Theme</vt:lpstr>
      <vt:lpstr>PowerPoint 演示文稿</vt:lpstr>
      <vt:lpstr>Business Etiquette - 4</vt:lpstr>
      <vt:lpstr>GATHERING INFORMATION</vt:lpstr>
      <vt:lpstr>What is Information Gathering</vt:lpstr>
      <vt:lpstr>PowerPoint 演示文稿</vt:lpstr>
      <vt:lpstr>Identifying Objectives and Defining Scope </vt:lpstr>
      <vt:lpstr>Selecting Appropriate Data Collection Methods </vt:lpstr>
      <vt:lpstr>Selecting Appropriate Data Collection Methods </vt:lpstr>
      <vt:lpstr>Data          Actionable Insights</vt:lpstr>
      <vt:lpstr>Data          Actionable Insights</vt:lpstr>
      <vt:lpstr>Data          Actionable Insights</vt:lpstr>
      <vt:lpstr>Data          Actionable Insights</vt:lpstr>
      <vt:lpstr>Data          Actionable Insights</vt:lpstr>
      <vt:lpstr>Data          Actionable Insights</vt:lpstr>
      <vt:lpstr>Informed Decision-Making</vt:lpstr>
      <vt:lpstr>Informed Decision-Making</vt:lpstr>
      <vt:lpstr>QUESTION 1 </vt:lpstr>
      <vt:lpstr>QUESTION 2 </vt:lpstr>
      <vt:lpstr>QUESTION 3 </vt:lpstr>
      <vt:lpstr>QUESTION 4 </vt:lpstr>
      <vt:lpstr>QUESTION 5 </vt:lpstr>
      <vt:lpstr>QUESTION 6</vt:lpstr>
      <vt:lpstr>QUESTION 7 </vt:lpstr>
      <vt:lpstr>QUESTION 8 </vt:lpstr>
      <vt:lpstr>QUESTION 9</vt:lpstr>
      <vt:lpstr>QUESTION 10 </vt:lpstr>
      <vt:lpstr>PowerPoint 演示文稿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Zechariah</dc:creator>
  <cp:lastModifiedBy>keert</cp:lastModifiedBy>
  <cp:revision>6</cp:revision>
  <dcterms:created xsi:type="dcterms:W3CDTF">2024-07-27T15:55:00Z</dcterms:created>
  <dcterms:modified xsi:type="dcterms:W3CDTF">2024-08-20T06:16:52Z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A22A3D51999543919C893E199398014E_12</vt:lpwstr>
  </property>
  <property fmtid="{D5CDD505-2E9C-101B-9397-08002B2CF9AE}" pid="3" name="KSOProductBuildVer">
    <vt:lpwstr>1033-12.2.0.17545</vt:lpwstr>
  </property>
</Properties>
</file>